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8" r:id="rId5"/>
    <p:sldId id="267" r:id="rId6"/>
    <p:sldId id="266" r:id="rId7"/>
    <p:sldId id="270" r:id="rId8"/>
    <p:sldId id="273" r:id="rId9"/>
    <p:sldId id="274" r:id="rId10"/>
    <p:sldId id="258" r:id="rId11"/>
    <p:sldId id="259" r:id="rId12"/>
    <p:sldId id="262" r:id="rId13"/>
    <p:sldId id="271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9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2DE15A83-4818-4A47-A348-F4A9AFA9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BBB980-E8FC-4067-86A7-1D4907ECF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D01FB7-F1A8-433A-BC55-59C7C400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8FB03DB-2728-4350-BACD-52B9237E3137}"/>
              </a:ext>
            </a:extLst>
          </p:cNvPr>
          <p:cNvSpPr/>
          <p:nvPr userDrawn="1"/>
        </p:nvSpPr>
        <p:spPr>
          <a:xfrm>
            <a:off x="5891514" y="0"/>
            <a:ext cx="6300486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FFA21717-33CB-400E-99B3-8F2D814A74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91213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F9860-E7AA-4B15-9EB5-DAA925921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5134" y="136525"/>
            <a:ext cx="5953246" cy="2387600"/>
          </a:xfrm>
        </p:spPr>
        <p:txBody>
          <a:bodyPr anchor="b"/>
          <a:lstStyle>
            <a:lvl1pPr algn="ctr">
              <a:defRPr sz="60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0C7889-FEAE-4D81-9328-48F835D92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602038"/>
            <a:ext cx="595324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9473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4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DFF78-39D7-4937-98E8-F57FB15C4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237F67-7887-4F79-9086-2D4E7C41D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E47127-0BAA-48A8-B6F8-8F7AF2B64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E152EC-92EC-47F8-8905-AEB3824F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86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0B3EC-B4DF-48E5-8D49-912B3B56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577FBE-9365-476D-A0C7-B0BFE240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8A4208-4596-4570-8A48-D601F1ED5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68763-5A91-4409-893B-F87ABA4D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AE3A2D-50DE-4F80-84DB-FD3E13A59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22462E-A153-40EE-9FBF-CE14C9F97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3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F8B33-EE05-426A-BB94-37FC4755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DB95E92-26F9-42A7-9612-E965D17A1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4C2F5B-A1B9-4449-A41D-B55E31C6B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9C5F5A-F6A2-4FBA-845D-97A93F2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4B308A-38D5-4D17-AF8B-1EE10530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76F7CB-AC52-43B4-AD6D-AD433BBEB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9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E0C11-F975-45E8-BA3E-55FFB4BA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29AAF6-AF28-4EC4-920C-E10415C7F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C4C7B9-CAC3-42EE-A8E2-0F73AF396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DBA44D-A820-4823-89E3-9F96458DE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0E0266-68E3-4D86-9523-1E4C2F30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9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8C4361-FBF7-455B-A690-B29413D34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6B34A3-84EB-40F7-AF48-61C84CD74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86928E-2BDC-46DC-A8FE-6610F818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2EE9B7-51BC-4834-A25D-F8B9C6BE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B9BC63-6A65-46A2-85DF-3D18833C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0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3E4AB-007C-48CF-8A3A-B64245858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9C0369-AC97-4306-8FA4-D63F6C153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393BF6-30A5-4619-86E0-C6FCAD4F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49F7F8-0AD7-426E-B538-B6DB07F9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050621-D5FD-43FC-ADA7-81BAB7DC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Фигура, имеющая форму буквы L 6">
            <a:extLst>
              <a:ext uri="{FF2B5EF4-FFF2-40B4-BE49-F238E27FC236}">
                <a16:creationId xmlns:a16="http://schemas.microsoft.com/office/drawing/2014/main" id="{2A4BBBCF-31DF-4475-9E88-8F57A3B2C09E}"/>
              </a:ext>
            </a:extLst>
          </p:cNvPr>
          <p:cNvSpPr/>
          <p:nvPr userDrawn="1"/>
        </p:nvSpPr>
        <p:spPr>
          <a:xfrm>
            <a:off x="0" y="5428527"/>
            <a:ext cx="1018572" cy="142947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Фигура, имеющая форму буквы L 7">
            <a:extLst>
              <a:ext uri="{FF2B5EF4-FFF2-40B4-BE49-F238E27FC236}">
                <a16:creationId xmlns:a16="http://schemas.microsoft.com/office/drawing/2014/main" id="{344C342A-AFC3-4328-946C-6882274610AA}"/>
              </a:ext>
            </a:extLst>
          </p:cNvPr>
          <p:cNvSpPr/>
          <p:nvPr userDrawn="1"/>
        </p:nvSpPr>
        <p:spPr>
          <a:xfrm rot="10800000">
            <a:off x="11173428" y="0"/>
            <a:ext cx="1018572" cy="142947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Фигура, имеющая форму буквы L 8">
            <a:extLst>
              <a:ext uri="{FF2B5EF4-FFF2-40B4-BE49-F238E27FC236}">
                <a16:creationId xmlns:a16="http://schemas.microsoft.com/office/drawing/2014/main" id="{61889BE7-1BC9-4DB5-9627-64C2ABFE345C}"/>
              </a:ext>
            </a:extLst>
          </p:cNvPr>
          <p:cNvSpPr/>
          <p:nvPr userDrawn="1"/>
        </p:nvSpPr>
        <p:spPr>
          <a:xfrm rot="16200000">
            <a:off x="10987271" y="5613903"/>
            <a:ext cx="1429473" cy="105715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Фигура, имеющая форму буквы L 9">
            <a:extLst>
              <a:ext uri="{FF2B5EF4-FFF2-40B4-BE49-F238E27FC236}">
                <a16:creationId xmlns:a16="http://schemas.microsoft.com/office/drawing/2014/main" id="{D7E3AD0D-FD9E-447A-BC7C-9DFB2452477E}"/>
              </a:ext>
            </a:extLst>
          </p:cNvPr>
          <p:cNvSpPr/>
          <p:nvPr userDrawn="1"/>
        </p:nvSpPr>
        <p:spPr>
          <a:xfrm rot="5400000">
            <a:off x="-186160" y="186160"/>
            <a:ext cx="1429473" cy="105715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2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86CDA-E4D9-4680-9160-749F6D68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441D36-FD8D-467A-9F0C-C15D03101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B013D4-5D6D-4F16-B92B-DCDC0220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8A6D1C-C5C1-4F42-A25A-D272BE54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91FEAB-E3DA-4A2A-B748-4B754A11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32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0B63CB-98F7-4FD2-AE6A-A9D1D0BB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07B4AB-69EB-4069-9839-993D2E79C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A4005B-2E7F-4189-B96D-CAEFC1F36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7EA7BC-84F9-4F7B-8CAB-E2239A3A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4A9B47-FDE3-4CE0-81AF-A83E6641E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2AFF76-4729-4763-A734-414D60FE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96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A0613-0D99-4D1A-B35E-69F2AE2E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161D37-3665-4485-9C81-A0284C59B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66577C-7E72-4461-97F1-2EFF35D06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327E4B-ABF3-4BBF-87D0-979FF17CE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838068-9821-41C4-A10F-9F910F920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AFDDEA-5124-47FD-B4EF-22941F87F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D7621D-5914-4DCC-8B50-376C51D37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F9F542-2397-4C5D-B9B4-43036BE7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1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41AA3-DEB8-4E03-B716-EE5AD8A3E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B8DF54-7B63-463D-A705-C0CD820F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E19A30-CCCE-4D0F-A5EA-2694C83C5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863358-8F31-42DB-A75E-2CC034FE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76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5D96FC90-666A-41D8-AC3D-8F635019BD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5">
            <a:extLst>
              <a:ext uri="{FF2B5EF4-FFF2-40B4-BE49-F238E27FC236}">
                <a16:creationId xmlns:a16="http://schemas.microsoft.com/office/drawing/2014/main" id="{477A18B6-7186-4923-A2C6-B06CC71BFC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51858" y="342900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5">
            <a:extLst>
              <a:ext uri="{FF2B5EF4-FFF2-40B4-BE49-F238E27FC236}">
                <a16:creationId xmlns:a16="http://schemas.microsoft.com/office/drawing/2014/main" id="{75DAD50F-D376-4968-9022-8740455F48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id="{C77762DE-954C-4411-AB2A-49A43212F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7858" y="342900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075DF8B3-B61E-42DF-9749-0A9A8505A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1175" y="-6906"/>
            <a:ext cx="3036888" cy="3429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320D08EE-D804-40FB-AE7E-CEE254F635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8063" y="3430929"/>
            <a:ext cx="3036888" cy="342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02F63D49-B812-486B-B5E6-9C030000DC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22907" y="3429000"/>
            <a:ext cx="3036888" cy="342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28D52F32-A499-4CCC-A1BE-7EF779BE7B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24268" y="0"/>
            <a:ext cx="3036888" cy="3429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6001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E5460A7A-40FB-40F9-9F01-826315E498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6479" y="474562"/>
            <a:ext cx="3079750" cy="2954438"/>
          </a:xfrm>
          <a:solidFill>
            <a:schemeClr val="accent6"/>
          </a:solidFill>
          <a:ln>
            <a:noFill/>
          </a:ln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4E0003B5-56A3-4F15-9E0F-FFAD95C293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6729" y="474562"/>
            <a:ext cx="3079750" cy="29544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F6F17BB5-1285-4C8E-A946-54AAA5C077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76479" y="3429000"/>
            <a:ext cx="3079750" cy="29544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213F24E3-9D87-431E-A109-DE113A1389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6729" y="3429000"/>
            <a:ext cx="3079750" cy="2954438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64BCA4AD-2453-4D3A-A6F4-32B0C81B42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5771" y="1770926"/>
            <a:ext cx="4429768" cy="4612511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D9592A19-466D-444B-BE3E-E2D807AEC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72" y="365125"/>
            <a:ext cx="4429768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825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FD8F8F2-4624-4188-A5F6-724E8774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623" y="365125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593B03F-2009-4E1E-B76F-4E7AC5351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5623" y="1885950"/>
            <a:ext cx="5257800" cy="44688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F427EE61-8BDE-44DD-A358-2FAD275FB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577" y="1023846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E85987E3-7190-47E0-9255-D36D3D11BF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8577" y="471164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D3CB2DBF-86BD-4842-BD8D-ED74947211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577" y="5728474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3743E8B6-7CBB-471E-A471-58E2B78D32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577" y="5175792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43700CC0-27A7-41CD-9023-C5A13EDC28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8577" y="4184064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C7E1DB0A-9FF1-40B4-BDB5-AC63D12110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577" y="3631382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9D51BF41-F634-4D57-A637-FF8A0EC4BB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8577" y="2558629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A1A49660-1072-4AE0-8537-A7BC419F15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577" y="2005947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graphicFrame>
        <p:nvGraphicFramePr>
          <p:cNvPr id="18" name="Таблица 18">
            <a:extLst>
              <a:ext uri="{FF2B5EF4-FFF2-40B4-BE49-F238E27FC236}">
                <a16:creationId xmlns:a16="http://schemas.microsoft.com/office/drawing/2014/main" id="{70B24C5F-4D3D-4415-A815-49971BABC57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75099799"/>
              </p:ext>
            </p:extLst>
          </p:nvPr>
        </p:nvGraphicFramePr>
        <p:xfrm>
          <a:off x="4745620" y="471163"/>
          <a:ext cx="1435261" cy="60801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5261">
                  <a:extLst>
                    <a:ext uri="{9D8B030D-6E8A-4147-A177-3AD203B41FA5}">
                      <a16:colId xmlns:a16="http://schemas.microsoft.com/office/drawing/2014/main" val="3484662148"/>
                    </a:ext>
                  </a:extLst>
                </a:gridCol>
              </a:tblGrid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690842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834754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002084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219575"/>
                  </a:ext>
                </a:extLst>
              </a:tr>
            </a:tbl>
          </a:graphicData>
        </a:graphic>
      </p:graphicFrame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C502F727-D6EE-497C-A5B0-DE090ED478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54326" y="696054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1" name="Рисунок 19">
            <a:extLst>
              <a:ext uri="{FF2B5EF4-FFF2-40B4-BE49-F238E27FC236}">
                <a16:creationId xmlns:a16="http://schemas.microsoft.com/office/drawing/2014/main" id="{0A240E27-AEFA-43F0-89FF-2A74A5D77D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42389" y="2199183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2" name="Рисунок 19">
            <a:extLst>
              <a:ext uri="{FF2B5EF4-FFF2-40B4-BE49-F238E27FC236}">
                <a16:creationId xmlns:a16="http://schemas.microsoft.com/office/drawing/2014/main" id="{27F5EEBF-34A9-48CF-83E0-D6D660A5179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942389" y="3739045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3" name="Рисунок 19">
            <a:extLst>
              <a:ext uri="{FF2B5EF4-FFF2-40B4-BE49-F238E27FC236}">
                <a16:creationId xmlns:a16="http://schemas.microsoft.com/office/drawing/2014/main" id="{190A3F46-C204-4178-985D-47AB747A32D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54326" y="5261562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0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177DD-DF81-4F80-A921-6C4F2C0AA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4B142D-96E1-400F-9902-09D8626B2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3BA0E2-FBA8-48E6-91B5-D882FB555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BD04A-233C-4E8F-A10D-8C0D98297D7F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981118-B587-4460-83FC-ED85EF5E8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81D7A8-14B2-492F-9F61-6C741CF79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7"/>
            <a:extLst>
              <a:ext uri="{FF2B5EF4-FFF2-40B4-BE49-F238E27FC236}">
                <a16:creationId xmlns:a16="http://schemas.microsoft.com/office/drawing/2014/main" id="{DB681911-E539-4075-B5C8-107AF8BC28C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5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63" r:id="rId10"/>
    <p:sldLayoutId id="2147483662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0.svg"/><Relationship Id="rId4" Type="http://schemas.openxmlformats.org/officeDocument/2006/relationships/image" Target="../media/image18.png"/><Relationship Id="rId9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0C8B248D-5DB5-42B4-82E7-5353AFE7CA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4" b="374"/>
          <a:stretch>
            <a:fillRect/>
          </a:stretch>
        </p:blipFill>
        <p:spPr/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42F0B-5640-44F2-AAAA-19FBC87FA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3718" y="1171074"/>
            <a:ext cx="5953246" cy="379145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effectLst/>
              </a:rPr>
              <a:t>Методический актив: формирование, структура и назначение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0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текст, обвязка, многоуровневый, стопка&#10;&#10;Автоматически созданное описание">
            <a:extLst>
              <a:ext uri="{FF2B5EF4-FFF2-40B4-BE49-F238E27FC236}">
                <a16:creationId xmlns:a16="http://schemas.microsoft.com/office/drawing/2014/main" id="{2CC4F95F-A33A-404B-BF74-658ACDDD37F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545" r="24545"/>
          <a:stretch/>
        </p:blipFill>
        <p:spPr>
          <a:xfrm>
            <a:off x="0" y="0"/>
            <a:ext cx="3055716" cy="3429000"/>
          </a:xfr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C750155-D591-4246-AEE2-CC895F20BA0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5" r="1015"/>
          <a:stretch/>
        </p:blipFill>
        <p:spPr/>
      </p:pic>
      <p:pic>
        <p:nvPicPr>
          <p:cNvPr id="19" name="Рисунок 18" descr="Изображение выглядит как внутренний, съеденный&#10;&#10;Автоматически созданное описание">
            <a:extLst>
              <a:ext uri="{FF2B5EF4-FFF2-40B4-BE49-F238E27FC236}">
                <a16:creationId xmlns:a16="http://schemas.microsoft.com/office/drawing/2014/main" id="{A37E6B5A-14D7-4620-8ADC-7EE125E1D90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01" r="20401"/>
          <a:stretch/>
        </p:blipFill>
        <p:spPr>
          <a:xfrm>
            <a:off x="6050186" y="0"/>
            <a:ext cx="3089956" cy="3429000"/>
          </a:xfrm>
        </p:spPr>
      </p:pic>
      <p:pic>
        <p:nvPicPr>
          <p:cNvPr id="25" name="Рисунок 24" descr="Изображение выглядит как текст, внутренний, книга, рабочий стол&#10;&#10;Автоматически созданное описание">
            <a:extLst>
              <a:ext uri="{FF2B5EF4-FFF2-40B4-BE49-F238E27FC236}">
                <a16:creationId xmlns:a16="http://schemas.microsoft.com/office/drawing/2014/main" id="{0A9E2CDF-9B3D-4C1C-989A-BF2BF784D6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12" r="20412"/>
          <a:stretch/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9938C8F5-15F6-4EDA-807A-D5F5DBB60D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endParaRPr lang="ru-RU" sz="2000" dirty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Технология разработки и сопровождения Индивидуального образовательного маршрута педагога (ИОМП)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17A89EC-5833-4B25-8580-A293FEE871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/>
              <a:t>«Аналитическая деятельность учителя: проектирование изменений в уроке на основе детских результатов </a:t>
            </a:r>
            <a:r>
              <a:rPr lang="ru-RU" sz="1800" dirty="0" smtClean="0"/>
              <a:t>диагностических </a:t>
            </a:r>
            <a:r>
              <a:rPr lang="ru-RU" sz="1800" dirty="0"/>
              <a:t>работ </a:t>
            </a:r>
            <a:r>
              <a:rPr lang="ru-RU" sz="1800" dirty="0" smtClean="0"/>
              <a:t>по функциональной грамотности».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smtClean="0"/>
              <a:t>«Технологии совместного педагогического проектирования и анализа урока».</a:t>
            </a:r>
            <a:endParaRPr lang="ru-RU" sz="1800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14F1EEA2-7595-4361-81A1-0F02049745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387" y="3429000"/>
            <a:ext cx="2956593" cy="3429000"/>
          </a:xfrm>
        </p:spPr>
        <p:txBody>
          <a:bodyPr>
            <a:normAutofit fontScale="92500"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ВАЖНЫЕ ВОПРОСЫ в организации деятельности РМА</a:t>
            </a:r>
            <a:endParaRPr lang="en-US" sz="2800" dirty="0"/>
          </a:p>
          <a:p>
            <a:pPr algn="ctr"/>
            <a:endParaRPr lang="ru-RU" sz="1200" dirty="0" smtClean="0"/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КАЧЕСТВО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УРОК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DE47FC9-D039-4E77-AB0F-B1619FE0B5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bg1"/>
                </a:solidFill>
              </a:rPr>
              <a:t>«</a:t>
            </a:r>
            <a:r>
              <a:rPr lang="ru-RU" sz="1800" dirty="0">
                <a:solidFill>
                  <a:schemeClr val="bg1"/>
                </a:solidFill>
              </a:rPr>
              <a:t>Педагогическое проектирование: урок в </a:t>
            </a:r>
            <a:r>
              <a:rPr lang="ru-RU" sz="1800" dirty="0" err="1">
                <a:solidFill>
                  <a:schemeClr val="bg1"/>
                </a:solidFill>
              </a:rPr>
              <a:t>деятельностном</a:t>
            </a:r>
            <a:r>
              <a:rPr lang="ru-RU" sz="1800" dirty="0">
                <a:solidFill>
                  <a:schemeClr val="bg1"/>
                </a:solidFill>
              </a:rPr>
              <a:t> формате, направленный на формирование умений функциональной грамотности» </a:t>
            </a:r>
          </a:p>
        </p:txBody>
      </p:sp>
      <p:cxnSp>
        <p:nvCxnSpPr>
          <p:cNvPr id="3" name="Соединительная линия уступом 2"/>
          <p:cNvCxnSpPr/>
          <p:nvPr/>
        </p:nvCxnSpPr>
        <p:spPr>
          <a:xfrm>
            <a:off x="704962" y="5095875"/>
            <a:ext cx="1447800" cy="22860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43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CF1BD528-E0DE-441C-B5BA-C9C75FF343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6477" y="928686"/>
            <a:ext cx="3079750" cy="2600326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1200" dirty="0"/>
          </a:p>
          <a:p>
            <a:pPr algn="ctr"/>
            <a:r>
              <a:rPr lang="ru-RU" dirty="0"/>
              <a:t>Технологии «</a:t>
            </a:r>
            <a:r>
              <a:rPr lang="en-US" dirty="0"/>
              <a:t>Lesson study» </a:t>
            </a:r>
            <a:endParaRPr lang="ru-RU" sz="280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6348B3F-61FA-4E17-ABD4-C6521F2D3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6729" y="936258"/>
            <a:ext cx="3079750" cy="260032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US" sz="2400" dirty="0"/>
          </a:p>
          <a:p>
            <a:endParaRPr lang="ru-RU" sz="1200" dirty="0" smtClean="0"/>
          </a:p>
          <a:p>
            <a:r>
              <a:rPr lang="ru-RU" sz="2400" dirty="0" smtClean="0"/>
              <a:t>Технологии </a:t>
            </a:r>
            <a:r>
              <a:rPr lang="ru-RU" sz="2400" dirty="0" err="1"/>
              <a:t>тьюторского</a:t>
            </a:r>
            <a:r>
              <a:rPr lang="ru-RU" sz="2400" dirty="0"/>
              <a:t> сопровождения педагога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24E39AAE-9132-44E0-91E3-6832DA0E03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76479" y="3429000"/>
            <a:ext cx="3079750" cy="227647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1200" dirty="0"/>
          </a:p>
          <a:p>
            <a:r>
              <a:rPr lang="ru-RU" sz="2400" dirty="0"/>
              <a:t>Тренер-технологии (</a:t>
            </a:r>
            <a:r>
              <a:rPr lang="ru-RU" sz="2400" dirty="0" err="1"/>
              <a:t>деятельностный</a:t>
            </a:r>
            <a:r>
              <a:rPr lang="ru-RU" sz="2400" dirty="0"/>
              <a:t> подход) </a:t>
            </a:r>
          </a:p>
          <a:p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D7BE0A96-FDDC-4EA1-B056-3A06CA513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6729" y="3429000"/>
            <a:ext cx="3079750" cy="2276475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1200" dirty="0"/>
          </a:p>
          <a:p>
            <a:r>
              <a:rPr lang="ru-RU" dirty="0" err="1"/>
              <a:t>Супервизии</a:t>
            </a:r>
            <a:endParaRPr lang="ru-RU" sz="2800" dirty="0"/>
          </a:p>
          <a:p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9469D05-AF4A-4FF7-9721-24C08ABEBE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7793" y="3429001"/>
            <a:ext cx="581208" cy="58120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CAA20DC-B32F-432A-8DD5-A2DE03B0B3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76427" y="972670"/>
            <a:ext cx="522755" cy="52275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AADD97E-312B-40FC-B746-D79EB77044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7540" y="972670"/>
            <a:ext cx="631467" cy="52275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A83693C-9B51-4925-8C8D-D209CA593E9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37542" y="3536584"/>
            <a:ext cx="501834" cy="5018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0527" y="350163"/>
            <a:ext cx="5076825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ПЛАНИРУЕМЫЙ РЕЗУЛЬТАТ ДЕЯТЕЛЬНОСТИ РМА 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Готовность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сопровождаемых специалистов: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выявлению профессиональных дефицитов педагогов, к выстраиванию и сопровождению ИОМ педагогических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работников;</a:t>
            </a:r>
          </a:p>
          <a:p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формированию и развитию компетенций педагогов с учетом задачи улучшения образовательных результатов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обучающихся; </a:t>
            </a:r>
          </a:p>
          <a:p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организации анализа и интерпретации результатов процедур оценки качества образования, формированию на их основе и последующей реализации рекомендаций по совершенствованию методик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преподавания;</a:t>
            </a:r>
          </a:p>
          <a:p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возможность выявления и максимально эффективного использования в рамках «горизонтального обучения» лучших педагогических практик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123910"/>
            <a:ext cx="6096000" cy="5572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Научно-методическое сопровождение педагогов осуществляется с помощью следующих технологий: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14824" y="5907566"/>
            <a:ext cx="77628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Основными </a:t>
            </a:r>
            <a:r>
              <a:rPr lang="ru-RU" sz="1400" u="sng" dirty="0">
                <a:solidFill>
                  <a:schemeClr val="accent4">
                    <a:lumMod val="50000"/>
                  </a:schemeClr>
                </a:solidFill>
              </a:rPr>
              <a:t>формами деятельности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методистов РМА для сопровождения педагогов являются следующие: диагностика профессиональных дефицитов, семинары, мастер-классы, консультации, посещение и проектирование учебных занятий, анализ результатов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262967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8699" y="993041"/>
            <a:ext cx="968692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1400" u="sng" dirty="0" smtClean="0">
                <a:solidFill>
                  <a:srgbClr val="000000"/>
                </a:solidFill>
                <a:latin typeface="REG"/>
              </a:rPr>
              <a:t>Особенности </a:t>
            </a:r>
            <a:r>
              <a:rPr lang="ru-RU" sz="1400" u="sng" dirty="0" err="1">
                <a:solidFill>
                  <a:srgbClr val="000000"/>
                </a:solidFill>
                <a:latin typeface="REG"/>
              </a:rPr>
              <a:t>тьюторского</a:t>
            </a:r>
            <a:r>
              <a:rPr lang="ru-RU" sz="1400" u="sng" dirty="0">
                <a:solidFill>
                  <a:srgbClr val="000000"/>
                </a:solidFill>
                <a:latin typeface="REG"/>
              </a:rPr>
              <a:t> сопровождения профессионального развития педагога</a:t>
            </a:r>
            <a:r>
              <a:rPr lang="ru-RU" sz="1200" dirty="0" smtClean="0">
                <a:solidFill>
                  <a:srgbClr val="000000"/>
                </a:solidFill>
                <a:latin typeface="REG"/>
              </a:rPr>
              <a:t>:</a:t>
            </a:r>
          </a:p>
          <a:p>
            <a:pPr fontAlgn="t"/>
            <a:endParaRPr lang="ru-RU" sz="1200" dirty="0">
              <a:solidFill>
                <a:srgbClr val="000000"/>
              </a:solidFill>
              <a:latin typeface="REG"/>
            </a:endParaRPr>
          </a:p>
          <a:p>
            <a:pPr marL="228600" indent="-228600" fontAlgn="t"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latin typeface="REG"/>
              </a:rPr>
              <a:t>Работу </a:t>
            </a:r>
            <a:r>
              <a:rPr lang="ru-RU" sz="1200" dirty="0">
                <a:solidFill>
                  <a:srgbClr val="000000"/>
                </a:solidFill>
                <a:latin typeface="REG"/>
              </a:rPr>
              <a:t>по </a:t>
            </a:r>
            <a:r>
              <a:rPr lang="ru-RU" sz="1200" dirty="0" err="1">
                <a:solidFill>
                  <a:srgbClr val="000000"/>
                </a:solidFill>
                <a:latin typeface="REG"/>
              </a:rPr>
              <a:t>тьюторскому</a:t>
            </a:r>
            <a:r>
              <a:rPr lang="ru-RU" sz="1200" dirty="0">
                <a:solidFill>
                  <a:srgbClr val="000000"/>
                </a:solidFill>
                <a:latin typeface="REG"/>
              </a:rPr>
              <a:t> сопровождению возможно осуществлять при наличии образовательного </a:t>
            </a:r>
            <a:r>
              <a:rPr lang="ru-RU" sz="1200" dirty="0" smtClean="0">
                <a:solidFill>
                  <a:srgbClr val="000000"/>
                </a:solidFill>
                <a:latin typeface="REG"/>
              </a:rPr>
              <a:t>запроса. </a:t>
            </a:r>
            <a:r>
              <a:rPr lang="ru-RU" sz="1200" dirty="0">
                <a:solidFill>
                  <a:srgbClr val="000000"/>
                </a:solidFill>
                <a:latin typeface="REG"/>
              </a:rPr>
              <a:t>Например, актуальны запросы на образование педагогов в области психолого-педагогического сопровождения обучающихся, </a:t>
            </a:r>
            <a:r>
              <a:rPr lang="ru-RU" sz="1200" dirty="0" smtClean="0">
                <a:solidFill>
                  <a:srgbClr val="000000"/>
                </a:solidFill>
                <a:latin typeface="REG"/>
              </a:rPr>
              <a:t>освоения ФГОС, разработки рабочей программы, осуществления </a:t>
            </a:r>
            <a:r>
              <a:rPr lang="ru-RU" sz="1200" dirty="0">
                <a:solidFill>
                  <a:srgbClr val="000000"/>
                </a:solidFill>
                <a:latin typeface="REG"/>
              </a:rPr>
              <a:t>инновационной деятельности, </a:t>
            </a:r>
            <a:r>
              <a:rPr lang="ru-RU" sz="1200" dirty="0" smtClean="0">
                <a:solidFill>
                  <a:srgbClr val="000000"/>
                </a:solidFill>
                <a:latin typeface="REG"/>
              </a:rPr>
              <a:t>применения </a:t>
            </a:r>
            <a:r>
              <a:rPr lang="ru-RU" sz="1200" dirty="0">
                <a:solidFill>
                  <a:srgbClr val="000000"/>
                </a:solidFill>
                <a:latin typeface="REG"/>
              </a:rPr>
              <a:t>инновационных технологий и др. Образовательный запрос объективирует цель </a:t>
            </a:r>
            <a:r>
              <a:rPr lang="ru-RU" sz="1200" dirty="0" err="1">
                <a:solidFill>
                  <a:srgbClr val="000000"/>
                </a:solidFill>
                <a:latin typeface="REG"/>
              </a:rPr>
              <a:t>тьюторанта</a:t>
            </a:r>
            <a:r>
              <a:rPr lang="ru-RU" sz="1200" dirty="0" smtClean="0">
                <a:solidFill>
                  <a:srgbClr val="000000"/>
                </a:solidFill>
                <a:latin typeface="REG"/>
              </a:rPr>
              <a:t>.</a:t>
            </a:r>
          </a:p>
          <a:p>
            <a:pPr marL="228600" indent="-228600" fontAlgn="t">
              <a:buFont typeface="+mj-lt"/>
              <a:buAutoNum type="arabicPeriod"/>
            </a:pPr>
            <a:endParaRPr lang="ru-RU" sz="1200" dirty="0" smtClean="0">
              <a:solidFill>
                <a:srgbClr val="000000"/>
              </a:solidFill>
              <a:latin typeface="REG"/>
            </a:endParaRPr>
          </a:p>
          <a:p>
            <a:pPr marL="228600" indent="-228600" fontAlgn="t"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latin typeface="REG"/>
              </a:rPr>
              <a:t>В </a:t>
            </a:r>
            <a:r>
              <a:rPr lang="ru-RU" sz="1200" dirty="0" err="1">
                <a:solidFill>
                  <a:srgbClr val="000000"/>
                </a:solidFill>
                <a:latin typeface="REG"/>
              </a:rPr>
              <a:t>тьюторском</a:t>
            </a:r>
            <a:r>
              <a:rPr lang="ru-RU" sz="1200" dirty="0">
                <a:solidFill>
                  <a:srgbClr val="000000"/>
                </a:solidFill>
                <a:latin typeface="REG"/>
              </a:rPr>
              <a:t> сопровождении педагога важна организация личностно-ориентированной, информационной, избыточной образовательной среды. </a:t>
            </a:r>
            <a:r>
              <a:rPr lang="ru-RU" sz="1200" dirty="0" smtClean="0">
                <a:solidFill>
                  <a:srgbClr val="000000"/>
                </a:solidFill>
                <a:latin typeface="REG"/>
              </a:rPr>
              <a:t>Педагог </a:t>
            </a:r>
            <a:r>
              <a:rPr lang="ru-RU" sz="1200" dirty="0">
                <a:solidFill>
                  <a:srgbClr val="000000"/>
                </a:solidFill>
                <a:latin typeface="REG"/>
              </a:rPr>
              <a:t>и </a:t>
            </a:r>
            <a:r>
              <a:rPr lang="ru-RU" sz="1200" dirty="0" err="1">
                <a:solidFill>
                  <a:srgbClr val="000000"/>
                </a:solidFill>
                <a:latin typeface="REG"/>
              </a:rPr>
              <a:t>тьютор</a:t>
            </a:r>
            <a:r>
              <a:rPr lang="ru-RU" sz="1200" dirty="0">
                <a:solidFill>
                  <a:srgbClr val="000000"/>
                </a:solidFill>
                <a:latin typeface="REG"/>
              </a:rPr>
              <a:t> участвуют в создании индивидуализированного </a:t>
            </a:r>
            <a:r>
              <a:rPr lang="ru-RU" sz="1200" dirty="0" smtClean="0">
                <a:solidFill>
                  <a:srgbClr val="000000"/>
                </a:solidFill>
                <a:latin typeface="REG"/>
              </a:rPr>
              <a:t>пространства </a:t>
            </a:r>
            <a:r>
              <a:rPr lang="ru-RU" sz="1200" dirty="0">
                <a:solidFill>
                  <a:srgbClr val="000000"/>
                </a:solidFill>
                <a:latin typeface="REG"/>
              </a:rPr>
              <a:t>сотрудничества в области повышения профессиональной компетенции педагогов, планомерно привлекая всех заинтересованных лиц</a:t>
            </a:r>
            <a:r>
              <a:rPr lang="ru-RU" sz="1200" dirty="0" smtClean="0">
                <a:solidFill>
                  <a:srgbClr val="000000"/>
                </a:solidFill>
                <a:latin typeface="REG"/>
              </a:rPr>
              <a:t>.</a:t>
            </a:r>
          </a:p>
          <a:p>
            <a:pPr marL="228600" indent="-228600" fontAlgn="t">
              <a:buFont typeface="+mj-lt"/>
              <a:buAutoNum type="arabicPeriod"/>
            </a:pPr>
            <a:endParaRPr lang="ru-RU" sz="1200" dirty="0">
              <a:solidFill>
                <a:srgbClr val="000000"/>
              </a:solidFill>
              <a:latin typeface="REG"/>
            </a:endParaRPr>
          </a:p>
          <a:p>
            <a:pPr marL="228600" indent="-228600" fontAlgn="t"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latin typeface="REG"/>
              </a:rPr>
              <a:t>Сопровождение </a:t>
            </a:r>
            <a:r>
              <a:rPr lang="ru-RU" sz="1200" dirty="0">
                <a:solidFill>
                  <a:srgbClr val="000000"/>
                </a:solidFill>
                <a:latin typeface="REG"/>
              </a:rPr>
              <a:t>ориентировано на программно-проектный продукт, то есть программу развития профессиональных компетенций педагога, представляющую собой модель, стратегию его дальнейшего развития и совершенствования. Модель реализуется в таких формах, как курсовая подготовка (как по общепедагогическим проблемам, так и по узким вопросам технологии, методики, актуальным проблемам образования), </a:t>
            </a:r>
            <a:r>
              <a:rPr lang="ru-RU" sz="1200" dirty="0" smtClean="0">
                <a:solidFill>
                  <a:srgbClr val="000000"/>
                </a:solidFill>
                <a:latin typeface="REG"/>
              </a:rPr>
              <a:t>региональные и муниципальные научно-практические </a:t>
            </a:r>
            <a:r>
              <a:rPr lang="ru-RU" sz="1200" dirty="0">
                <a:solidFill>
                  <a:srgbClr val="000000"/>
                </a:solidFill>
                <a:latin typeface="REG"/>
              </a:rPr>
              <a:t>конференции, семинары, консультации, проблемные лаборатории, мастер-классы, «круглые столы», семинары-практикумы, творческие группы, стажировки. Такие формы максимально позволяют совершенствовать и развивать педагогическую компетентность педагога</a:t>
            </a:r>
            <a:r>
              <a:rPr lang="ru-RU" sz="1200" dirty="0" smtClean="0">
                <a:solidFill>
                  <a:srgbClr val="000000"/>
                </a:solidFill>
                <a:latin typeface="REG"/>
              </a:rPr>
              <a:t>.</a:t>
            </a:r>
          </a:p>
          <a:p>
            <a:pPr fontAlgn="t"/>
            <a:endParaRPr lang="ru-RU" sz="1200" dirty="0">
              <a:solidFill>
                <a:srgbClr val="000000"/>
              </a:solidFill>
              <a:latin typeface="REG"/>
            </a:endParaRPr>
          </a:p>
          <a:p>
            <a:pPr marL="228600" indent="-228600" fontAlgn="t"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latin typeface="REG"/>
              </a:rPr>
              <a:t>Сопровождающий </a:t>
            </a:r>
            <a:r>
              <a:rPr lang="ru-RU" sz="1200" dirty="0">
                <a:solidFill>
                  <a:srgbClr val="000000"/>
                </a:solidFill>
                <a:latin typeface="REG"/>
              </a:rPr>
              <a:t>и сопровождаемый осуществляют совместную деятельность. Это предполагает интенсивное освоение новых способов деятельности, продуктивные пробы, выход в рефлексивную позицию по отношению к образовательной деятельности как </a:t>
            </a:r>
            <a:r>
              <a:rPr lang="ru-RU" sz="1200" dirty="0" err="1">
                <a:solidFill>
                  <a:srgbClr val="000000"/>
                </a:solidFill>
                <a:latin typeface="REG"/>
              </a:rPr>
              <a:t>тьютора</a:t>
            </a:r>
            <a:r>
              <a:rPr lang="ru-RU" sz="1200" dirty="0">
                <a:solidFill>
                  <a:srgbClr val="000000"/>
                </a:solidFill>
                <a:latin typeface="REG"/>
              </a:rPr>
              <a:t>, так и </a:t>
            </a:r>
            <a:r>
              <a:rPr lang="ru-RU" sz="1200" dirty="0" err="1" smtClean="0">
                <a:solidFill>
                  <a:srgbClr val="000000"/>
                </a:solidFill>
                <a:latin typeface="REG"/>
              </a:rPr>
              <a:t>тьюторанта</a:t>
            </a:r>
            <a:r>
              <a:rPr lang="ru-RU" sz="1200" dirty="0" smtClean="0">
                <a:solidFill>
                  <a:srgbClr val="000000"/>
                </a:solidFill>
                <a:latin typeface="REG"/>
              </a:rPr>
              <a:t>.</a:t>
            </a:r>
          </a:p>
          <a:p>
            <a:pPr fontAlgn="t"/>
            <a:endParaRPr lang="ru-RU" sz="1200" dirty="0">
              <a:solidFill>
                <a:srgbClr val="000000"/>
              </a:solidFill>
              <a:latin typeface="REG"/>
            </a:endParaRPr>
          </a:p>
          <a:p>
            <a:pPr marL="228600" indent="-228600" fontAlgn="t">
              <a:buFont typeface="+mj-lt"/>
              <a:buAutoNum type="arabicPeriod"/>
            </a:pPr>
            <a:r>
              <a:rPr lang="ru-RU" sz="1200" dirty="0" err="1" smtClean="0">
                <a:solidFill>
                  <a:srgbClr val="000000"/>
                </a:solidFill>
                <a:latin typeface="REG"/>
              </a:rPr>
              <a:t>Тьюторское</a:t>
            </a:r>
            <a:r>
              <a:rPr lang="ru-RU" sz="1200" dirty="0" smtClean="0">
                <a:solidFill>
                  <a:srgbClr val="000000"/>
                </a:solidFill>
                <a:latin typeface="REG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REG"/>
              </a:rPr>
              <a:t>сопровождение педагога должно находиться в области </a:t>
            </a:r>
            <a:r>
              <a:rPr lang="ru-RU" sz="1200" dirty="0" err="1" smtClean="0">
                <a:solidFill>
                  <a:srgbClr val="000000"/>
                </a:solidFill>
                <a:latin typeface="REG"/>
              </a:rPr>
              <a:t>адрагогики</a:t>
            </a:r>
            <a:r>
              <a:rPr lang="ru-RU" sz="1200" dirty="0" smtClean="0">
                <a:solidFill>
                  <a:srgbClr val="000000"/>
                </a:solidFill>
                <a:latin typeface="REG"/>
              </a:rPr>
              <a:t> (обучения взрослых) Это </a:t>
            </a:r>
            <a:r>
              <a:rPr lang="ru-RU" sz="1200" dirty="0">
                <a:solidFill>
                  <a:srgbClr val="000000"/>
                </a:solidFill>
                <a:latin typeface="REG"/>
              </a:rPr>
              <a:t>обстоятельство необходимо учитывать в системной работе с педагогом, направленной на освоение способов его </a:t>
            </a:r>
            <a:r>
              <a:rPr lang="ru-RU" sz="1200" dirty="0" smtClean="0">
                <a:solidFill>
                  <a:srgbClr val="000000"/>
                </a:solidFill>
                <a:latin typeface="REG"/>
              </a:rPr>
              <a:t>профессионального, </a:t>
            </a:r>
            <a:r>
              <a:rPr lang="ru-RU" sz="1200" dirty="0">
                <a:solidFill>
                  <a:srgbClr val="000000"/>
                </a:solidFill>
                <a:latin typeface="REG"/>
              </a:rPr>
              <a:t>духовного и интеллектуального саморазвития, эмоциональной </a:t>
            </a:r>
            <a:r>
              <a:rPr lang="ru-RU" sz="1200" dirty="0" err="1">
                <a:solidFill>
                  <a:srgbClr val="000000"/>
                </a:solidFill>
                <a:latin typeface="REG"/>
              </a:rPr>
              <a:t>саморегуляции</a:t>
            </a:r>
            <a:r>
              <a:rPr lang="ru-RU" sz="1200" dirty="0">
                <a:solidFill>
                  <a:srgbClr val="000000"/>
                </a:solidFill>
                <a:latin typeface="REG"/>
              </a:rPr>
              <a:t> и </a:t>
            </a:r>
            <a:r>
              <a:rPr lang="ru-RU" sz="1200" dirty="0" err="1">
                <a:solidFill>
                  <a:srgbClr val="000000"/>
                </a:solidFill>
                <a:latin typeface="REG"/>
              </a:rPr>
              <a:t>самоподдержки</a:t>
            </a:r>
            <a:r>
              <a:rPr lang="ru-RU" sz="1200" dirty="0">
                <a:solidFill>
                  <a:srgbClr val="000000"/>
                </a:solidFill>
                <a:latin typeface="REG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0" y="323850"/>
            <a:ext cx="5859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ТЬЮТОРСКОЕ СОПРОВОЖДЕНИЕ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ADD97E-312B-40FC-B746-D79EB77044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12840" y="385870"/>
            <a:ext cx="631467" cy="52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0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900" y="1202591"/>
            <a:ext cx="10763249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ru-RU" sz="1700" dirty="0" smtClean="0"/>
              <a:t>	</a:t>
            </a:r>
            <a:r>
              <a:rPr lang="ru-RU" sz="1700" dirty="0" err="1" smtClean="0"/>
              <a:t>Lesson</a:t>
            </a:r>
            <a:r>
              <a:rPr lang="ru-RU" sz="1700" dirty="0" smtClean="0"/>
              <a:t> </a:t>
            </a:r>
            <a:r>
              <a:rPr lang="ru-RU" sz="1700" dirty="0" err="1"/>
              <a:t>study</a:t>
            </a:r>
            <a:r>
              <a:rPr lang="ru-RU" sz="1700" dirty="0"/>
              <a:t> – педагогический подход, характеризующий особую форму исследования в </a:t>
            </a:r>
            <a:r>
              <a:rPr lang="ru-RU" sz="1700" u="sng" dirty="0"/>
              <a:t>действии на уроках</a:t>
            </a:r>
            <a:r>
              <a:rPr lang="ru-RU" sz="1700" dirty="0"/>
              <a:t>, направленную на </a:t>
            </a:r>
            <a:r>
              <a:rPr lang="ru-RU" sz="1700" u="sng" dirty="0"/>
              <a:t>совершенствование знаний в области учительской практики</a:t>
            </a:r>
            <a:r>
              <a:rPr lang="ru-RU" sz="1700" dirty="0"/>
              <a:t>. Подход основан в Японии в 70-х годах 19-го </a:t>
            </a:r>
            <a:r>
              <a:rPr lang="ru-RU" sz="1700" dirty="0" smtClean="0"/>
              <a:t>столетия.</a:t>
            </a:r>
          </a:p>
          <a:p>
            <a:pPr algn="just" fontAlgn="t"/>
            <a:r>
              <a:rPr lang="ru-RU" sz="1700" dirty="0" smtClean="0"/>
              <a:t>	В </a:t>
            </a:r>
            <a:r>
              <a:rPr lang="ru-RU" sz="1700" dirty="0" err="1"/>
              <a:t>Lesson</a:t>
            </a:r>
            <a:r>
              <a:rPr lang="ru-RU" sz="1700" dirty="0"/>
              <a:t> </a:t>
            </a:r>
            <a:r>
              <a:rPr lang="ru-RU" sz="1700" dirty="0" err="1"/>
              <a:t>study</a:t>
            </a:r>
            <a:r>
              <a:rPr lang="ru-RU" sz="1700" dirty="0"/>
              <a:t> принимают участие </a:t>
            </a:r>
            <a:r>
              <a:rPr lang="ru-RU" sz="1700" u="sng" dirty="0"/>
              <a:t>группы учителей</a:t>
            </a:r>
            <a:r>
              <a:rPr lang="ru-RU" sz="1700" dirty="0"/>
              <a:t>, </a:t>
            </a:r>
            <a:r>
              <a:rPr lang="ru-RU" sz="1700" u="sng" dirty="0"/>
              <a:t>совместно осуществляющие планирование</a:t>
            </a:r>
            <a:r>
              <a:rPr lang="ru-RU" sz="1700" dirty="0"/>
              <a:t>, </a:t>
            </a:r>
            <a:r>
              <a:rPr lang="ru-RU" sz="1700" u="sng" dirty="0"/>
              <a:t>преподавание, наблюдение, анализ </a:t>
            </a:r>
            <a:r>
              <a:rPr lang="ru-RU" sz="1700" dirty="0"/>
              <a:t>обучения и преподавания, документируя свои выводы. Центральное место в </a:t>
            </a:r>
            <a:r>
              <a:rPr lang="ru-RU" sz="1700" dirty="0" err="1"/>
              <a:t>Lesson</a:t>
            </a:r>
            <a:r>
              <a:rPr lang="ru-RU" sz="1700" dirty="0"/>
              <a:t> </a:t>
            </a:r>
            <a:r>
              <a:rPr lang="ru-RU" sz="1700" dirty="0" err="1"/>
              <a:t>study</a:t>
            </a:r>
            <a:r>
              <a:rPr lang="ru-RU" sz="1700" dirty="0"/>
              <a:t> имеет </a:t>
            </a:r>
            <a:r>
              <a:rPr lang="ru-RU" sz="1700" u="sng" dirty="0"/>
              <a:t>процесс «исследование урока»</a:t>
            </a:r>
            <a:r>
              <a:rPr lang="ru-RU" sz="1700" dirty="0"/>
              <a:t> или «изучение урока», в котором сотрудничающие учителя изучают процесс обучения учеников для выяснения, каким образом они могли бы развивать определенный подход для повышения качества обучения</a:t>
            </a:r>
            <a:r>
              <a:rPr lang="ru-RU" sz="1700" dirty="0" smtClean="0"/>
              <a:t>.</a:t>
            </a:r>
          </a:p>
          <a:p>
            <a:pPr algn="just" fontAlgn="t"/>
            <a:r>
              <a:rPr lang="ru-RU" sz="1700" dirty="0" smtClean="0"/>
              <a:t>	Ключевыми </a:t>
            </a:r>
            <a:r>
              <a:rPr lang="ru-RU" sz="1700" dirty="0"/>
              <a:t>характеристиками </a:t>
            </a:r>
            <a:r>
              <a:rPr lang="ru-RU" sz="1700" dirty="0" err="1"/>
              <a:t>Lesson</a:t>
            </a:r>
            <a:r>
              <a:rPr lang="ru-RU" sz="1700" dirty="0"/>
              <a:t> </a:t>
            </a:r>
            <a:r>
              <a:rPr lang="ru-RU" sz="1700" dirty="0" err="1"/>
              <a:t>study</a:t>
            </a:r>
            <a:r>
              <a:rPr lang="ru-RU" sz="1700" dirty="0"/>
              <a:t> являются </a:t>
            </a:r>
            <a:r>
              <a:rPr lang="ru-RU" sz="1700" u="sng" dirty="0"/>
              <a:t>креативность и научная точность</a:t>
            </a:r>
            <a:r>
              <a:rPr lang="ru-RU" sz="1700" dirty="0"/>
              <a:t>. Креативность инициируется учителями, работающими совместно, с целью разработки новых подходов преподавания, а научная точность предполагает сбор данных об обучении ученика, который будет подтверждать эффективность используемых подходов. </a:t>
            </a:r>
            <a:endParaRPr lang="ru-RU" sz="1700" dirty="0" smtClean="0"/>
          </a:p>
          <a:p>
            <a:pPr algn="just" fontAlgn="t"/>
            <a:r>
              <a:rPr lang="ru-RU" sz="1700" dirty="0"/>
              <a:t>	</a:t>
            </a:r>
            <a:r>
              <a:rPr lang="ru-RU" sz="1700" dirty="0" err="1" smtClean="0"/>
              <a:t>Lesson</a:t>
            </a:r>
            <a:r>
              <a:rPr lang="ru-RU" sz="1700" dirty="0" smtClean="0"/>
              <a:t> </a:t>
            </a:r>
            <a:r>
              <a:rPr lang="ru-RU" sz="1700" dirty="0" err="1"/>
              <a:t>study</a:t>
            </a:r>
            <a:r>
              <a:rPr lang="ru-RU" sz="1700" dirty="0"/>
              <a:t> является </a:t>
            </a:r>
            <a:r>
              <a:rPr lang="ru-RU" sz="1700" u="sng" dirty="0"/>
              <a:t>демократичным способом улучшения практики</a:t>
            </a:r>
            <a:r>
              <a:rPr lang="ru-RU" sz="1700" dirty="0"/>
              <a:t>. Группы обычно состоят как минимум </a:t>
            </a:r>
            <a:r>
              <a:rPr lang="ru-RU" sz="1700" u="sng" dirty="0"/>
              <a:t>из трех учителей</a:t>
            </a:r>
            <a:r>
              <a:rPr lang="ru-RU" sz="1700" dirty="0"/>
              <a:t>, что является фактором, благоприятно влияющим на опыт и знания друг друга. Учителя, составляющие группу, в большинстве случаев, работают в одной школе, но могут быть привлечены коллеги из числа учителей других школ для совместной работы в целях улучшения практики. Иногда учителя, имеющие опыт работы по использованию определенных подходов или аспектов учебной программы, прошедшие соответствующую подготовку, могут быть приглашены в качестве профессионального куратора группы. </a:t>
            </a:r>
            <a:endParaRPr lang="ru-RU" sz="1200" dirty="0">
              <a:solidFill>
                <a:srgbClr val="000000"/>
              </a:solidFill>
              <a:latin typeface="REG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9404" y="381000"/>
            <a:ext cx="2657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LESSON STUDY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ADD97E-312B-40FC-B746-D79EB77044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1065" y="443020"/>
            <a:ext cx="631467" cy="52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2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99404" y="381000"/>
            <a:ext cx="2457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СУПЕРВИЗИЯ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ADD97E-312B-40FC-B746-D79EB77044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1065" y="443020"/>
            <a:ext cx="631467" cy="5227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4015" y="1217115"/>
            <a:ext cx="101621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Супервизия</a:t>
            </a:r>
            <a:r>
              <a:rPr lang="ru-RU" dirty="0"/>
              <a:t> — </a:t>
            </a:r>
            <a:r>
              <a:rPr lang="ru-RU" dirty="0" smtClean="0"/>
              <a:t>это:</a:t>
            </a:r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профессиональное консультирование и сопровождение специалиста более опытным специалистом, исключающее формальный контроль и оценку;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способ создания психологически комфортных условий для субъектов профессиональной деятельности;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исправление профессиональных проблем.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44015" y="3281006"/>
            <a:ext cx="1058039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Три основные функции </a:t>
            </a:r>
            <a:r>
              <a:rPr lang="ru-RU" dirty="0" err="1"/>
              <a:t>супервизии</a:t>
            </a:r>
            <a:r>
              <a:rPr lang="ru-RU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Образовательная – формирование </a:t>
            </a:r>
            <a:r>
              <a:rPr lang="ru-RU" dirty="0"/>
              <a:t>и развитие умений и </a:t>
            </a:r>
            <a:r>
              <a:rPr lang="ru-RU" dirty="0" smtClean="0"/>
              <a:t>навыков </a:t>
            </a:r>
            <a:r>
              <a:rPr lang="ru-RU" dirty="0"/>
              <a:t>понимания и способностей </a:t>
            </a:r>
            <a:r>
              <a:rPr lang="ru-RU" dirty="0" smtClean="0"/>
              <a:t>работать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(</a:t>
            </a:r>
            <a:r>
              <a:rPr lang="ru-RU" dirty="0"/>
              <a:t>обучение сбору базисной информации, определению проблемы </a:t>
            </a:r>
            <a:r>
              <a:rPr lang="ru-RU" dirty="0" smtClean="0"/>
              <a:t>в работе</a:t>
            </a:r>
            <a:r>
              <a:rPr lang="ru-RU" dirty="0"/>
              <a:t>).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Поддерживающая, подразумевающая </a:t>
            </a:r>
            <a:r>
              <a:rPr lang="ru-RU" dirty="0"/>
              <a:t>противостояние влияниям со </a:t>
            </a:r>
            <a:r>
              <a:rPr lang="ru-RU" dirty="0" smtClean="0"/>
              <a:t>стороны.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Направляющая </a:t>
            </a:r>
            <a:r>
              <a:rPr lang="ru-RU" dirty="0"/>
              <a:t>– </a:t>
            </a:r>
            <a:r>
              <a:rPr lang="ru-RU" dirty="0" smtClean="0"/>
              <a:t>имеющая </a:t>
            </a:r>
            <a:r>
              <a:rPr lang="ru-RU" dirty="0"/>
              <a:t>функцию контроля над собственной личностью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52525" y="4882159"/>
            <a:ext cx="9944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Open Sans"/>
              </a:rPr>
              <a:t>Цель </a:t>
            </a:r>
            <a:r>
              <a:rPr lang="ru-RU" sz="1600" dirty="0" err="1" smtClean="0">
                <a:solidFill>
                  <a:schemeClr val="accent4">
                    <a:lumMod val="75000"/>
                  </a:schemeClr>
                </a:solidFill>
                <a:latin typeface="Open Sans"/>
              </a:rPr>
              <a:t>супервизии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Open Sans"/>
              </a:rPr>
              <a:t> – помочь коллеге стать успешным в работе – развить его профессиональную компетентность.</a:t>
            </a:r>
          </a:p>
          <a:p>
            <a:r>
              <a:rPr lang="ru-RU" sz="1600" dirty="0" err="1" smtClean="0">
                <a:solidFill>
                  <a:schemeClr val="accent4">
                    <a:lumMod val="75000"/>
                  </a:schemeClr>
                </a:solidFill>
                <a:latin typeface="Open Sans"/>
              </a:rPr>
              <a:t>Супервизия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Open Sans"/>
              </a:rPr>
              <a:t>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Open Sans"/>
              </a:rPr>
              <a:t>как новая формы профессионального роста педагога</a:t>
            </a:r>
            <a:endParaRPr lang="ru-RU" sz="1600" i="0" dirty="0">
              <a:solidFill>
                <a:schemeClr val="accent4">
                  <a:lumMod val="75000"/>
                </a:schemeClr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8544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2127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solidFill>
                  <a:schemeClr val="accent6">
                    <a:lumMod val="50000"/>
                  </a:schemeClr>
                </a:solidFill>
              </a:rPr>
              <a:t>ДОКЛАД </a:t>
            </a:r>
            <a:br>
              <a:rPr lang="ru-RU" sz="3200" b="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200" b="0" dirty="0" smtClean="0">
                <a:solidFill>
                  <a:schemeClr val="accent6">
                    <a:lumMod val="50000"/>
                  </a:schemeClr>
                </a:solidFill>
              </a:rPr>
              <a:t>Правительства РФ ФСРФ о реализации государственной политики в сфере образования, 2022г.</a:t>
            </a:r>
            <a:endParaRPr lang="ru-RU" sz="22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47775" y="1747838"/>
            <a:ext cx="96583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«В </a:t>
            </a:r>
            <a:r>
              <a:rPr lang="ru-RU" dirty="0"/>
              <a:t>настоящее время </a:t>
            </a:r>
            <a:r>
              <a:rPr lang="ru-RU" dirty="0" err="1"/>
              <a:t>Минпросвещения</a:t>
            </a:r>
            <a:r>
              <a:rPr lang="ru-RU" dirty="0"/>
              <a:t> России уделяется повышенное внимание вопросам создания и реализации новых подходов к ДПО педагогических кадров.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2021 году в рамках федерального проекта «Современная школа» НПО создана единая федеральная система научно-методического сопровождения педагогических работников и управленческих кадров (далее – ЕФС), которая сформировала единое пространство дополнительного профессионального педагогического образования.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рамках ЕФС в 2021 году во всех субъектах Российской Федерации открыты Центры непрерывного повышения профессионального мастерства педагогических работников, </a:t>
            </a:r>
            <a:r>
              <a:rPr lang="ru-RU" dirty="0">
                <a:solidFill>
                  <a:srgbClr val="C00000"/>
                </a:solidFill>
              </a:rPr>
              <a:t>которые разрабатывают для педагогов индивидуальные образовательные маршруты для решения конкретных затруднений конкретного учителя</a:t>
            </a:r>
            <a:r>
              <a:rPr lang="ru-RU" dirty="0"/>
              <a:t>. Работа с педагогами основана на удобных, мобильных форматах, новых педагогических и образовательных технологиях. Кроме того, в рамках ЕФС функционирует созданный в 2020 году Реестр ДПО, в который включаются программы, отвечающие современным требованиям. Уже разработаны и реализуются программы по совершенствованию предметных и методических компетенций, формированию функциональной и ИКТ-грамотности, применению новых образовательных технологий в современном образовательном пространстве. </a:t>
            </a:r>
          </a:p>
        </p:txBody>
      </p:sp>
    </p:spTree>
    <p:extLst>
      <p:ext uri="{BB962C8B-B14F-4D97-AF65-F5344CB8AC3E}">
        <p14:creationId xmlns:p14="http://schemas.microsoft.com/office/powerpoint/2010/main" val="98612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81" y="2800350"/>
            <a:ext cx="10515600" cy="904876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>
                <a:solidFill>
                  <a:schemeClr val="accent6">
                    <a:lumMod val="50000"/>
                  </a:schemeClr>
                </a:solidFill>
              </a:rPr>
              <a:t>ТРАНСФОРМАЦИЯ МЕТОДИЧЕСКОЙ СЛУЖБЫ</a:t>
            </a:r>
            <a:r>
              <a:rPr lang="ru-RU" sz="3200" b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3200" b="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2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437" y="571499"/>
            <a:ext cx="3233738" cy="100012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10825" y="571499"/>
            <a:ext cx="9144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752850" y="39821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«Создание условий для индивидуализации и персонализации профессионального развития» </a:t>
            </a:r>
          </a:p>
        </p:txBody>
      </p:sp>
    </p:spTree>
    <p:extLst>
      <p:ext uri="{BB962C8B-B14F-4D97-AF65-F5344CB8AC3E}">
        <p14:creationId xmlns:p14="http://schemas.microsoft.com/office/powerpoint/2010/main" val="57892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9" y="138112"/>
            <a:ext cx="8772525" cy="37433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99" y="3881437"/>
            <a:ext cx="877252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8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7" y="424392"/>
            <a:ext cx="10718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0" dirty="0">
                <a:solidFill>
                  <a:schemeClr val="accent6">
                    <a:lumMod val="50000"/>
                  </a:schemeClr>
                </a:solidFill>
              </a:rPr>
              <a:t>РЕГИОНАЛЬНЫЙ МЕТОДИСТ = </a:t>
            </a:r>
            <a:r>
              <a:rPr lang="ru-RU" sz="3200" b="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b="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0" dirty="0" smtClean="0">
                <a:solidFill>
                  <a:schemeClr val="accent6">
                    <a:lumMod val="50000"/>
                  </a:schemeClr>
                </a:solidFill>
              </a:rPr>
              <a:t>ТЬЮТОР </a:t>
            </a:r>
            <a:r>
              <a:rPr lang="ru-RU" sz="3200" b="0" dirty="0">
                <a:solidFill>
                  <a:schemeClr val="accent6">
                    <a:lumMod val="50000"/>
                  </a:schemeClr>
                </a:solidFill>
              </a:rPr>
              <a:t>+ ПЕДАГОГ + НАСТАВНИК + </a:t>
            </a:r>
            <a:r>
              <a:rPr lang="ru-RU" sz="3200" b="0" dirty="0" smtClean="0">
                <a:solidFill>
                  <a:schemeClr val="accent6">
                    <a:lumMod val="50000"/>
                  </a:schemeClr>
                </a:solidFill>
              </a:rPr>
              <a:t>КУРАТОР – «играющий тренер»</a:t>
            </a:r>
            <a:endParaRPr lang="ru-RU" sz="32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7984" y="1690688"/>
            <a:ext cx="9156032" cy="480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8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633" y="176463"/>
            <a:ext cx="11716524" cy="624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5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3348" y="396359"/>
            <a:ext cx="63063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НЕФОРМАЛЬНЫЕ ВОПРОСЫ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9734" y="1104245"/>
            <a:ext cx="109921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Как минимизировать риски формальной работы РМА?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		Что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должно быть результатом работы РМА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</a:p>
          <a:p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				Как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встроить региональный методический актив </a:t>
            </a:r>
            <a:endParaRPr lang="ru-RU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				в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региональную систему научно-методического сопровождения?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550" y="3986213"/>
            <a:ext cx="6829425" cy="263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5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09749" y="295960"/>
            <a:ext cx="8181975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Методическое сопровождение педагогов в региональных проектах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59" y="1439853"/>
            <a:ext cx="8547941" cy="28082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1349" y="4314825"/>
            <a:ext cx="6096001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4049" y="672662"/>
            <a:ext cx="8181975" cy="48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Индивидуальный образовательный маршрут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50" y="1709736"/>
            <a:ext cx="10334000" cy="388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1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750</Words>
  <Application>Microsoft Office PowerPoint</Application>
  <PresentationFormat>Широкоэкранный</PresentationFormat>
  <Paragraphs>84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REG</vt:lpstr>
      <vt:lpstr>Wingdings</vt:lpstr>
      <vt:lpstr>Тема Office</vt:lpstr>
      <vt:lpstr>Методический актив: формирование, структура и назначение</vt:lpstr>
      <vt:lpstr>ДОКЛАД  Правительства РФ ФСРФ о реализации государственной политики в сфере образования, 2022г.</vt:lpstr>
      <vt:lpstr>ТРАНСФОРМАЦИЯ МЕТОДИЧЕСКОЙ СЛУЖБЫ  </vt:lpstr>
      <vt:lpstr>Презентация PowerPoint</vt:lpstr>
      <vt:lpstr>РЕГИОНАЛЬНЫЙ МЕТОДИСТ =  ТЬЮТОР + ПЕДАГОГ + НАСТАВНИК + КУРАТОР – «играющий тренер»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Кычкина Антонина Анатольевна</cp:lastModifiedBy>
  <cp:revision>30</cp:revision>
  <dcterms:created xsi:type="dcterms:W3CDTF">2021-12-09T11:10:51Z</dcterms:created>
  <dcterms:modified xsi:type="dcterms:W3CDTF">2022-11-02T12:28:32Z</dcterms:modified>
</cp:coreProperties>
</file>